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2"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4" d="100"/>
          <a:sy n="124" d="100"/>
        </p:scale>
        <p:origin x="-1228" y="-19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037F-D9FD-2441-703D-B35AD290F62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FC53ADE1-3569-26CD-6FB3-F4057F1740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F74D0812-485F-8B55-D540-DAEEB77A1A6A}"/>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7F4044F5-3FE1-4F49-741E-AFD6D8E6B9F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B6A6A6A-4AF0-C452-2316-2CAE584DC45C}"/>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240600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51E6-53F6-61BE-F1C8-8EB97C86B902}"/>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E1599220-AB95-5FCD-521B-E9F58064E1D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BE4B3DAD-4BF3-1BD6-344D-55C98A2623B2}"/>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6B9DB278-1F85-EECE-0C9D-965B7A7B813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8B48B8A-A40D-9D83-4C42-D540174C2B66}"/>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290312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5093-34D3-A7BB-D536-15517012BF2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AFBA53CB-9369-8B03-432F-9D0B4CF7A0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CFDF9DB-8658-0670-0449-2A26FB6B0930}"/>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77FBC5EF-A09A-CAF2-41CD-186265BBAE0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959BDBA-C52C-37A6-D8B5-DACE226D9F8D}"/>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2666306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18677-050D-B5A5-22C3-F4523707EC27}"/>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A6B46CAF-DFCA-E63D-C231-C70B29EF5AB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6D98B063-38BF-1FFA-D527-1BE4ED15368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B524D209-FFCA-285D-0C1E-0EA19FE9FE21}"/>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6" name="Footer Placeholder 5">
            <a:extLst>
              <a:ext uri="{FF2B5EF4-FFF2-40B4-BE49-F238E27FC236}">
                <a16:creationId xmlns:a16="http://schemas.microsoft.com/office/drawing/2014/main" id="{5EAAFFA5-484E-8049-664E-70D5799E4A9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FEC6C78-D207-A84A-751C-9FD219F6D487}"/>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3435938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11D6-959D-223E-F2EB-2A8FEFEF50BB}"/>
              </a:ext>
            </a:extLst>
          </p:cNvPr>
          <p:cNvSpPr>
            <a:spLocks noGrp="1"/>
          </p:cNvSpPr>
          <p:nvPr>
            <p:ph type="title"/>
          </p:nvPr>
        </p:nvSpPr>
        <p:spPr>
          <a:xfrm>
            <a:off x="839788" y="365125"/>
            <a:ext cx="10515600" cy="1325563"/>
          </a:xfr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D1024345-5B55-2615-F29E-040A209115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48F0D5E-9893-90C6-011E-BFEA795E7D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06CA09AC-178E-B7D8-C4E4-ACBDE1BCD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87EE1CD-E7C9-D2F4-2F5E-233740F4B93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383751E8-6DC8-FAFD-1A4B-53D435B69487}"/>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8" name="Footer Placeholder 7">
            <a:extLst>
              <a:ext uri="{FF2B5EF4-FFF2-40B4-BE49-F238E27FC236}">
                <a16:creationId xmlns:a16="http://schemas.microsoft.com/office/drawing/2014/main" id="{D6F4308F-52CB-16E7-AEA0-F5BB01BD32D4}"/>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DBE45051-10BE-263A-63D4-7BE64FF589DF}"/>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15693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ED1AC-401D-A11F-FB85-E13EF90652D4}"/>
              </a:ext>
            </a:extLst>
          </p:cNvPr>
          <p:cNvSpPr>
            <a:spLocks noGrp="1"/>
          </p:cNvSpPr>
          <p:nvPr>
            <p:ph type="title"/>
          </p:nvPr>
        </p:nvSpPr>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B4CB4453-09A9-3150-9E41-8E2FEEDA73C7}"/>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4" name="Footer Placeholder 3">
            <a:extLst>
              <a:ext uri="{FF2B5EF4-FFF2-40B4-BE49-F238E27FC236}">
                <a16:creationId xmlns:a16="http://schemas.microsoft.com/office/drawing/2014/main" id="{9DEA2687-3912-7C12-562D-5CFE5E3A8102}"/>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A7416A21-FAE1-758B-3F98-DDC91DF4E828}"/>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867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52E711-2954-0570-A3C2-776393D3F664}"/>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3" name="Footer Placeholder 2">
            <a:extLst>
              <a:ext uri="{FF2B5EF4-FFF2-40B4-BE49-F238E27FC236}">
                <a16:creationId xmlns:a16="http://schemas.microsoft.com/office/drawing/2014/main" id="{E0975753-B7C0-2900-9907-DC87C0EF1FE5}"/>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1A9B075-0575-AF5C-52C0-1DFFCD089094}"/>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263729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5349-0B3F-200A-48FA-DADCA770EA0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A7022254-7287-582D-5DEC-B97AE81E4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B7B7B307-663B-CA9C-0F7D-2D40556FBF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499E7D3-3DF3-00B1-1238-8F4F144E013C}"/>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6" name="Footer Placeholder 5">
            <a:extLst>
              <a:ext uri="{FF2B5EF4-FFF2-40B4-BE49-F238E27FC236}">
                <a16:creationId xmlns:a16="http://schemas.microsoft.com/office/drawing/2014/main" id="{ED9452F9-9D6D-7A62-F046-EEBBBF3E899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A178B95-7C06-253E-F841-F243A347DC21}"/>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394641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4D17-6620-A549-DF4B-BC51ABF6C7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46691C83-0216-D057-A43B-47C89A7BE5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13A1C00D-5D95-2DF0-DFD5-47603B555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4F468F-34A7-0961-BAE2-2303A860734F}"/>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6" name="Footer Placeholder 5">
            <a:extLst>
              <a:ext uri="{FF2B5EF4-FFF2-40B4-BE49-F238E27FC236}">
                <a16:creationId xmlns:a16="http://schemas.microsoft.com/office/drawing/2014/main" id="{A72DAA90-FD95-433B-204E-C05E6632DCA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EE538FC-01C6-D8E1-ECAE-4EDD41D0F903}"/>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216123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6BD9-C2A0-D4ED-D4B4-65A46DC94D80}"/>
              </a:ext>
            </a:extLst>
          </p:cNvPr>
          <p:cNvSpPr>
            <a:spLocks noGrp="1"/>
          </p:cNvSpPr>
          <p:nvPr>
            <p:ph type="title"/>
          </p:nvPr>
        </p:nvSpPr>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FD21E3F3-A58A-D5CD-2F68-7D60872A5BD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B734AD10-13A4-DCFE-B578-7F06F972A542}"/>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3A9EE626-BDD9-A0D3-C503-79C235C8C5D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4AF3F58-4AA6-00D8-5B41-B6F37460397D}"/>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461295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0F13FC-60D1-3EE5-7C86-8416E4D8B8E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8529FBE6-3854-B49F-DF4C-2C0876F6C9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8808B960-7BDB-FBA1-82B0-C90E7C46542A}"/>
              </a:ext>
            </a:extLst>
          </p:cNvPr>
          <p:cNvSpPr>
            <a:spLocks noGrp="1"/>
          </p:cNvSpPr>
          <p:nvPr>
            <p:ph type="dt" sz="half" idx="10"/>
          </p:nvPr>
        </p:nvSpPr>
        <p:spPr/>
        <p:txBody>
          <a:body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8726538C-9A8B-6764-DBC9-6EC7F13A11A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9EB8C71-7821-C58B-E096-282B6CD94100}"/>
              </a:ext>
            </a:extLst>
          </p:cNvPr>
          <p:cNvSpPr>
            <a:spLocks noGrp="1"/>
          </p:cNvSpPr>
          <p:nvPr>
            <p:ph type="sldNum" sz="quarter" idx="12"/>
          </p:nvPr>
        </p:nvSpPr>
        <p:spPr/>
        <p:txBody>
          <a:bodyPr/>
          <a:lstStyle/>
          <a:p>
            <a:fld id="{D004413A-89CE-4775-A534-F80236935430}" type="slidenum">
              <a:rPr lang="en-IE" smtClean="0"/>
              <a:pPr/>
              <a:t>‹#›</a:t>
            </a:fld>
            <a:endParaRPr lang="en-IE"/>
          </a:p>
        </p:txBody>
      </p:sp>
    </p:spTree>
    <p:extLst>
      <p:ext uri="{BB962C8B-B14F-4D97-AF65-F5344CB8AC3E}">
        <p14:creationId xmlns:p14="http://schemas.microsoft.com/office/powerpoint/2010/main" val="1675697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D9BE8-550E-7F1A-A721-7A97C5DC1E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7A48D832-5BEE-DBD9-8191-3C4F606312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37D3D441-0EDA-DBB1-1075-A8963DD37F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A61C75-A063-4313-8FB3-D7730585F353}" type="datetimeFigureOut">
              <a:rPr lang="en-IE" smtClean="0"/>
              <a:pPr/>
              <a:t>16/02/2024</a:t>
            </a:fld>
            <a:endParaRPr lang="en-IE"/>
          </a:p>
        </p:txBody>
      </p:sp>
      <p:sp>
        <p:nvSpPr>
          <p:cNvPr id="5" name="Footer Placeholder 4">
            <a:extLst>
              <a:ext uri="{FF2B5EF4-FFF2-40B4-BE49-F238E27FC236}">
                <a16:creationId xmlns:a16="http://schemas.microsoft.com/office/drawing/2014/main" id="{68C8978F-7CF1-6916-952D-45C9C77104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8C4DF0EF-2B60-771D-85DB-AC45DA3E9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04413A-89CE-4775-A534-F80236935430}" type="slidenum">
              <a:rPr lang="en-IE" smtClean="0"/>
              <a:pPr/>
              <a:t>‹#›</a:t>
            </a:fld>
            <a:endParaRPr lang="en-IE"/>
          </a:p>
        </p:txBody>
      </p:sp>
    </p:spTree>
    <p:extLst>
      <p:ext uri="{BB962C8B-B14F-4D97-AF65-F5344CB8AC3E}">
        <p14:creationId xmlns:p14="http://schemas.microsoft.com/office/powerpoint/2010/main" val="1494603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B51BF-BC7F-D720-7B83-8BB1607AE3B1}"/>
              </a:ext>
            </a:extLst>
          </p:cNvPr>
          <p:cNvSpPr>
            <a:spLocks noGrp="1"/>
          </p:cNvSpPr>
          <p:nvPr>
            <p:ph type="ctrTitle"/>
          </p:nvPr>
        </p:nvSpPr>
        <p:spPr>
          <a:xfrm>
            <a:off x="1524000" y="1293338"/>
            <a:ext cx="9144000" cy="3274592"/>
          </a:xfrm>
        </p:spPr>
        <p:txBody>
          <a:bodyPr anchor="ctr">
            <a:normAutofit/>
          </a:bodyPr>
          <a:lstStyle/>
          <a:p>
            <a:r>
              <a:rPr lang="en-GB" sz="7200"/>
              <a:t>Carrigmore Park Part 8</a:t>
            </a:r>
            <a:endParaRPr lang="en-IE" sz="7200"/>
          </a:p>
        </p:txBody>
      </p:sp>
      <p:sp>
        <p:nvSpPr>
          <p:cNvPr id="3" name="Subtitle 2">
            <a:extLst>
              <a:ext uri="{FF2B5EF4-FFF2-40B4-BE49-F238E27FC236}">
                <a16:creationId xmlns:a16="http://schemas.microsoft.com/office/drawing/2014/main" id="{7DAE58B8-927D-3D3F-81E2-F45E6968373C}"/>
              </a:ext>
            </a:extLst>
          </p:cNvPr>
          <p:cNvSpPr>
            <a:spLocks noGrp="1"/>
          </p:cNvSpPr>
          <p:nvPr>
            <p:ph type="subTitle" idx="1"/>
          </p:nvPr>
        </p:nvSpPr>
        <p:spPr>
          <a:xfrm>
            <a:off x="1523999" y="4012003"/>
            <a:ext cx="9144000" cy="651910"/>
          </a:xfrm>
        </p:spPr>
        <p:txBody>
          <a:bodyPr anchor="ctr">
            <a:normAutofit/>
          </a:bodyPr>
          <a:lstStyle/>
          <a:p>
            <a:r>
              <a:rPr lang="en-GB" dirty="0"/>
              <a:t>Planning &amp; Projects | Public Realm</a:t>
            </a:r>
            <a:endParaRPr lang="en-IE" dirty="0"/>
          </a:p>
        </p:txBody>
      </p:sp>
      <p:cxnSp>
        <p:nvCxnSpPr>
          <p:cNvPr id="38" name="Straight Connector 37">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logo with orange and grey waves&#10;&#10;Description automatically generated">
            <a:extLst>
              <a:ext uri="{FF2B5EF4-FFF2-40B4-BE49-F238E27FC236}">
                <a16:creationId xmlns:a16="http://schemas.microsoft.com/office/drawing/2014/main" id="{DDA1AB8B-2D11-8704-A7A9-66664DC34E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7301" y="5138156"/>
            <a:ext cx="2977398" cy="1167882"/>
          </a:xfrm>
          <a:prstGeom prst="rect">
            <a:avLst/>
          </a:prstGeom>
        </p:spPr>
      </p:pic>
    </p:spTree>
    <p:extLst>
      <p:ext uri="{BB962C8B-B14F-4D97-AF65-F5344CB8AC3E}">
        <p14:creationId xmlns:p14="http://schemas.microsoft.com/office/powerpoint/2010/main" val="46924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CE980-5570-473C-8A88-A20AD48392A3}"/>
              </a:ext>
            </a:extLst>
          </p:cNvPr>
          <p:cNvSpPr>
            <a:spLocks noGrp="1"/>
          </p:cNvSpPr>
          <p:nvPr>
            <p:ph type="title"/>
          </p:nvPr>
        </p:nvSpPr>
        <p:spPr>
          <a:xfrm>
            <a:off x="589560" y="856180"/>
            <a:ext cx="4560584" cy="1128068"/>
          </a:xfrm>
        </p:spPr>
        <p:txBody>
          <a:bodyPr anchor="ctr">
            <a:normAutofit/>
          </a:bodyPr>
          <a:lstStyle/>
          <a:p>
            <a:r>
              <a:rPr lang="en-GB" sz="3700" dirty="0"/>
              <a:t>Context of Project &amp; Location</a:t>
            </a:r>
            <a:endParaRPr lang="en-IE" sz="3700" dirty="0"/>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4F37E-5EF9-5CF1-FDFB-238EB638C627}"/>
              </a:ext>
            </a:extLst>
          </p:cNvPr>
          <p:cNvSpPr>
            <a:spLocks noGrp="1"/>
          </p:cNvSpPr>
          <p:nvPr>
            <p:ph idx="1"/>
          </p:nvPr>
        </p:nvSpPr>
        <p:spPr>
          <a:xfrm>
            <a:off x="590719" y="2330505"/>
            <a:ext cx="4559425" cy="3979585"/>
          </a:xfrm>
        </p:spPr>
        <p:txBody>
          <a:bodyPr anchor="ctr">
            <a:normAutofit/>
          </a:bodyPr>
          <a:lstStyle/>
          <a:p>
            <a:pPr>
              <a:spcAft>
                <a:spcPts val="800"/>
              </a:spcAft>
            </a:pPr>
            <a:r>
              <a:rPr lang="en-IE" sz="1400" kern="100">
                <a:effectLst/>
                <a:latin typeface="Calibri" panose="020F0502020204030204" pitchFamily="34" charset="0"/>
                <a:ea typeface="Calibri" panose="020F0502020204030204" pitchFamily="34" charset="0"/>
                <a:cs typeface="Times New Roman" panose="02020603050405020304" pitchFamily="18" charset="0"/>
              </a:rPr>
              <a:t>Carrigmore park (approx. 4.2 hectares) is located within the townland of Fortunestown. The park borders two housing estates and its southern end feeds into a series of fields that extend to the Dublin mountains, adding ecological and amenity value.</a:t>
            </a:r>
          </a:p>
          <a:p>
            <a:pPr>
              <a:spcAft>
                <a:spcPts val="800"/>
              </a:spcAft>
            </a:pPr>
            <a:r>
              <a:rPr lang="en-IE" sz="1400" kern="100">
                <a:effectLst/>
                <a:latin typeface="Calibri" panose="020F0502020204030204" pitchFamily="34" charset="0"/>
                <a:ea typeface="Calibri" panose="020F0502020204030204" pitchFamily="34" charset="0"/>
                <a:cs typeface="Times New Roman" panose="02020603050405020304" pitchFamily="18" charset="0"/>
              </a:rPr>
              <a:t>The focus of this upgrade is to create a new space that reflects and caters to the needs of the surrounding community. The goal is to create a safe and welcoming environment for the community, free from anti-social behaviour and open for all ages to meet, exercise and enjoy nature. The proposed upgrade also aims to further amplify the natural dimensions of the park through the provision of tree planting and rewilding areas. This builds upon the park’s connection with the county’s wider green infrastructure network as outlined in the County’s Development Plan.</a:t>
            </a:r>
          </a:p>
          <a:p>
            <a:endParaRPr lang="en-IE" sz="140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58E0F5-DF3C-20D0-0124-DB4321422D61}"/>
              </a:ext>
            </a:extLst>
          </p:cNvPr>
          <p:cNvPicPr>
            <a:picLocks noChangeAspect="1"/>
          </p:cNvPicPr>
          <p:nvPr/>
        </p:nvPicPr>
        <p:blipFill rotWithShape="1">
          <a:blip r:embed="rId2" cstate="print"/>
          <a:srcRect l="12315" r="3" b="3"/>
          <a:stretch/>
        </p:blipFill>
        <p:spPr>
          <a:xfrm>
            <a:off x="5977788" y="799352"/>
            <a:ext cx="5425410" cy="5259296"/>
          </a:xfrm>
          <a:prstGeom prst="rect">
            <a:avLst/>
          </a:prstGeom>
        </p:spPr>
      </p:pic>
    </p:spTree>
    <p:extLst>
      <p:ext uri="{BB962C8B-B14F-4D97-AF65-F5344CB8AC3E}">
        <p14:creationId xmlns:p14="http://schemas.microsoft.com/office/powerpoint/2010/main" val="731281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CE980-5570-473C-8A88-A20AD48392A3}"/>
              </a:ext>
            </a:extLst>
          </p:cNvPr>
          <p:cNvSpPr>
            <a:spLocks noGrp="1"/>
          </p:cNvSpPr>
          <p:nvPr>
            <p:ph type="title"/>
          </p:nvPr>
        </p:nvSpPr>
        <p:spPr>
          <a:xfrm>
            <a:off x="645065" y="1463040"/>
            <a:ext cx="3796306" cy="2690949"/>
          </a:xfrm>
        </p:spPr>
        <p:txBody>
          <a:bodyPr anchor="t">
            <a:normAutofit/>
          </a:bodyPr>
          <a:lstStyle/>
          <a:p>
            <a:r>
              <a:rPr lang="en-GB" dirty="0"/>
              <a:t>The Carrigmore Park Upgrade Will Consist Of:</a:t>
            </a:r>
            <a:endParaRPr lang="en-IE" dirty="0"/>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4F37E-5EF9-5CF1-FDFB-238EB638C627}"/>
              </a:ext>
            </a:extLst>
          </p:cNvPr>
          <p:cNvSpPr>
            <a:spLocks noGrp="1"/>
          </p:cNvSpPr>
          <p:nvPr>
            <p:ph idx="1"/>
          </p:nvPr>
        </p:nvSpPr>
        <p:spPr>
          <a:xfrm>
            <a:off x="5656218" y="1463039"/>
            <a:ext cx="5542387" cy="4300447"/>
          </a:xfrm>
        </p:spPr>
        <p:txBody>
          <a:bodyPr anchor="t">
            <a:normAutofit fontScale="92500" lnSpcReduction="10000"/>
          </a:bodyPr>
          <a:lstStyle/>
          <a:p>
            <a:pPr marL="0" lvl="0" indent="0">
              <a:buNone/>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Part 8 Upgrades:</a:t>
            </a:r>
          </a:p>
          <a:p>
            <a:pPr marL="0" lvl="0" indent="0">
              <a:buNone/>
            </a:pPr>
            <a:r>
              <a:rPr lang="en-IE" sz="1800" kern="100" dirty="0">
                <a:effectLst/>
                <a:latin typeface="Calibri" panose="020F0502020204030204" pitchFamily="34" charset="0"/>
                <a:ea typeface="Calibri" panose="020F0502020204030204" pitchFamily="34" charset="0"/>
                <a:cs typeface="Times New Roman" panose="02020603050405020304" pitchFamily="18" charset="0"/>
              </a:rPr>
              <a:t>Physical and Mental Health</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Provision of a pump track, calisthenics area, and an active age area.  </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Upgrading of existing footpaths, to involve the provision a new footpath and the realignment of an existing footpath. </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Bringing the existing soccer pitch area into use, to involve installation of goal posts. </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The provision of a new sports pitch area (65m x 40m).</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Provision of a small bridge, providing access across hedgerow.</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Retaining existing entrances and upgrading where required. Provision of 2 new pedestrian entrances and a new entranced plaza.</a:t>
            </a:r>
          </a:p>
          <a:p>
            <a:pPr marL="0" lvl="0" indent="0">
              <a:buNone/>
            </a:pPr>
            <a:r>
              <a:rPr lang="en-IE" sz="1400" b="1" kern="100" dirty="0">
                <a:effectLst/>
                <a:latin typeface="Calibri" panose="020F0502020204030204" pitchFamily="34" charset="0"/>
                <a:ea typeface="Calibri" panose="020F0502020204030204" pitchFamily="34" charset="0"/>
                <a:cs typeface="Times New Roman" panose="02020603050405020304" pitchFamily="18" charset="0"/>
              </a:rPr>
              <a:t>Healthy Environment</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Retention and replanting of existing hedgerows and trees. </a:t>
            </a:r>
          </a:p>
          <a:p>
            <a:pPr marL="342900" lvl="0" indent="-342900">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Provision of 2 wetland attenuation areas.</a:t>
            </a:r>
          </a:p>
          <a:p>
            <a:pPr marL="342900" lvl="0" indent="-342900">
              <a:spcAft>
                <a:spcPts val="800"/>
              </a:spcAft>
              <a:buFont typeface="Symbol" panose="05050102010706020507" pitchFamily="18" charset="2"/>
              <a:buChar char=""/>
            </a:pPr>
            <a:r>
              <a:rPr lang="en-IE" sz="1400" kern="100" dirty="0">
                <a:effectLst/>
                <a:latin typeface="Calibri" panose="020F0502020204030204" pitchFamily="34" charset="0"/>
                <a:ea typeface="Calibri" panose="020F0502020204030204" pitchFamily="34" charset="0"/>
                <a:cs typeface="Times New Roman" panose="02020603050405020304" pitchFamily="18" charset="0"/>
              </a:rPr>
              <a:t>Creation of a mini woodland and rewilding areas for enhanced biodiversity.</a:t>
            </a:r>
          </a:p>
          <a:p>
            <a:endParaRPr lang="en-IE" sz="1400" dirty="0"/>
          </a:p>
        </p:txBody>
      </p:sp>
    </p:spTree>
    <p:extLst>
      <p:ext uri="{BB962C8B-B14F-4D97-AF65-F5344CB8AC3E}">
        <p14:creationId xmlns:p14="http://schemas.microsoft.com/office/powerpoint/2010/main" val="314532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map of a park&#10;&#10;Description automatically generated">
            <a:extLst>
              <a:ext uri="{FF2B5EF4-FFF2-40B4-BE49-F238E27FC236}">
                <a16:creationId xmlns:a16="http://schemas.microsoft.com/office/drawing/2014/main" id="{33B00F3F-2EBC-7E6B-EEF1-54E0D16D19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87" t="1201" b="2581"/>
          <a:stretch/>
        </p:blipFill>
        <p:spPr>
          <a:xfrm>
            <a:off x="1247468" y="1914319"/>
            <a:ext cx="8876621" cy="6165191"/>
          </a:xfrm>
          <a:prstGeom prst="rect">
            <a:avLst/>
          </a:prstGeom>
        </p:spPr>
      </p:pic>
      <p:sp>
        <p:nvSpPr>
          <p:cNvPr id="17" name="Title 1">
            <a:extLst>
              <a:ext uri="{FF2B5EF4-FFF2-40B4-BE49-F238E27FC236}">
                <a16:creationId xmlns:a16="http://schemas.microsoft.com/office/drawing/2014/main" id="{F1288CDC-3AD9-E907-48B0-4CE40999C528}"/>
              </a:ext>
            </a:extLst>
          </p:cNvPr>
          <p:cNvSpPr>
            <a:spLocks noGrp="1"/>
          </p:cNvSpPr>
          <p:nvPr>
            <p:ph type="title"/>
          </p:nvPr>
        </p:nvSpPr>
        <p:spPr>
          <a:xfrm>
            <a:off x="281912" y="74980"/>
            <a:ext cx="4560584" cy="596605"/>
          </a:xfrm>
        </p:spPr>
        <p:txBody>
          <a:bodyPr anchor="ctr">
            <a:normAutofit fontScale="90000"/>
          </a:bodyPr>
          <a:lstStyle/>
          <a:p>
            <a:r>
              <a:rPr lang="en-GB" sz="3700" dirty="0"/>
              <a:t>Part 8 Masterplan</a:t>
            </a:r>
            <a:endParaRPr lang="en-IE" sz="3700" dirty="0"/>
          </a:p>
        </p:txBody>
      </p:sp>
      <p:cxnSp>
        <p:nvCxnSpPr>
          <p:cNvPr id="19" name="Straight Connector 18">
            <a:extLst>
              <a:ext uri="{FF2B5EF4-FFF2-40B4-BE49-F238E27FC236}">
                <a16:creationId xmlns:a16="http://schemas.microsoft.com/office/drawing/2014/main" id="{D50A664F-72E3-8504-A611-9A564350CABB}"/>
              </a:ext>
            </a:extLst>
          </p:cNvPr>
          <p:cNvCxnSpPr/>
          <p:nvPr/>
        </p:nvCxnSpPr>
        <p:spPr>
          <a:xfrm>
            <a:off x="156284" y="597205"/>
            <a:ext cx="3384134"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08849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layground with yellow bars and a green lawn&#10;&#10;Description automatically generated">
            <a:extLst>
              <a:ext uri="{FF2B5EF4-FFF2-40B4-BE49-F238E27FC236}">
                <a16:creationId xmlns:a16="http://schemas.microsoft.com/office/drawing/2014/main" id="{4D956034-7795-8A3A-74A5-F6D6A2A8387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759" b="9803"/>
          <a:stretch/>
        </p:blipFill>
        <p:spPr>
          <a:xfrm>
            <a:off x="838200" y="754148"/>
            <a:ext cx="10515600" cy="4995575"/>
          </a:xfrm>
          <a:prstGeom prst="rect">
            <a:avLst/>
          </a:prstGeom>
        </p:spPr>
      </p:pic>
      <p:cxnSp>
        <p:nvCxnSpPr>
          <p:cNvPr id="16" name="Straight Connector 15">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739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24" name="Rectangle 23">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on a skate park&#10;&#10;Description automatically generated">
            <a:extLst>
              <a:ext uri="{FF2B5EF4-FFF2-40B4-BE49-F238E27FC236}">
                <a16:creationId xmlns:a16="http://schemas.microsoft.com/office/drawing/2014/main" id="{8BFAF3E8-DD36-7636-8DE6-77C516FD71A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317" b="18438"/>
          <a:stretch/>
        </p:blipFill>
        <p:spPr>
          <a:xfrm>
            <a:off x="838200" y="704765"/>
            <a:ext cx="10628376" cy="5440003"/>
          </a:xfrm>
          <a:prstGeom prst="rect">
            <a:avLst/>
          </a:prstGeom>
        </p:spPr>
      </p:pic>
    </p:spTree>
    <p:extLst>
      <p:ext uri="{BB962C8B-B14F-4D97-AF65-F5344CB8AC3E}">
        <p14:creationId xmlns:p14="http://schemas.microsoft.com/office/powerpoint/2010/main" val="3182276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5A1C1F-34C7-C7B9-9455-5E1D0DB41AE6}"/>
              </a:ext>
            </a:extLst>
          </p:cNvPr>
          <p:cNvPicPr>
            <a:picLocks noChangeAspect="1"/>
          </p:cNvPicPr>
          <p:nvPr/>
        </p:nvPicPr>
        <p:blipFill>
          <a:blip r:embed="rId2" cstate="print"/>
          <a:stretch>
            <a:fillRect/>
          </a:stretch>
        </p:blipFill>
        <p:spPr>
          <a:xfrm>
            <a:off x="6270872" y="2545452"/>
            <a:ext cx="5291787" cy="3529890"/>
          </a:xfrm>
          <a:prstGeom prst="rect">
            <a:avLst/>
          </a:prstGeom>
        </p:spPr>
      </p:pic>
      <p:pic>
        <p:nvPicPr>
          <p:cNvPr id="1026" name="Picture 2" descr="No photo description available.">
            <a:extLst>
              <a:ext uri="{FF2B5EF4-FFF2-40B4-BE49-F238E27FC236}">
                <a16:creationId xmlns:a16="http://schemas.microsoft.com/office/drawing/2014/main" id="{854779AA-3A42-D203-DEB7-608B3CDFB5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454" y="240145"/>
            <a:ext cx="5297286" cy="35298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A59324-9D9C-9D21-C065-1A4D8D5738E8}"/>
              </a:ext>
            </a:extLst>
          </p:cNvPr>
          <p:cNvSpPr txBox="1"/>
          <p:nvPr/>
        </p:nvSpPr>
        <p:spPr>
          <a:xfrm>
            <a:off x="1300878" y="5124007"/>
            <a:ext cx="4504888" cy="584775"/>
          </a:xfrm>
          <a:prstGeom prst="rect">
            <a:avLst/>
          </a:prstGeom>
          <a:noFill/>
        </p:spPr>
        <p:txBody>
          <a:bodyPr wrap="square" rtlCol="0">
            <a:spAutoFit/>
          </a:bodyPr>
          <a:lstStyle/>
          <a:p>
            <a:r>
              <a:rPr lang="en-IE" sz="3200" dirty="0"/>
              <a:t>Active Age Facilities</a:t>
            </a:r>
          </a:p>
        </p:txBody>
      </p:sp>
    </p:spTree>
    <p:extLst>
      <p:ext uri="{BB962C8B-B14F-4D97-AF65-F5344CB8AC3E}">
        <p14:creationId xmlns:p14="http://schemas.microsoft.com/office/powerpoint/2010/main" val="1057711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working in a garden&#10;&#10;Description automatically generated">
            <a:extLst>
              <a:ext uri="{FF2B5EF4-FFF2-40B4-BE49-F238E27FC236}">
                <a16:creationId xmlns:a16="http://schemas.microsoft.com/office/drawing/2014/main" id="{E076529E-1B42-0F1D-AE25-BE6CF46B810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320"/>
          <a:stretch/>
        </p:blipFill>
        <p:spPr>
          <a:xfrm>
            <a:off x="838200" y="704765"/>
            <a:ext cx="10628376" cy="5440003"/>
          </a:xfrm>
          <a:prstGeom prst="rect">
            <a:avLst/>
          </a:prstGeom>
        </p:spPr>
      </p:pic>
      <p:sp>
        <p:nvSpPr>
          <p:cNvPr id="2" name="TextBox 1">
            <a:extLst>
              <a:ext uri="{FF2B5EF4-FFF2-40B4-BE49-F238E27FC236}">
                <a16:creationId xmlns:a16="http://schemas.microsoft.com/office/drawing/2014/main" id="{3DF8AA2F-3822-C34A-C92D-ABDCDAEC2711}"/>
              </a:ext>
            </a:extLst>
          </p:cNvPr>
          <p:cNvSpPr txBox="1"/>
          <p:nvPr/>
        </p:nvSpPr>
        <p:spPr>
          <a:xfrm>
            <a:off x="3199002" y="6266589"/>
            <a:ext cx="7566870" cy="584775"/>
          </a:xfrm>
          <a:prstGeom prst="rect">
            <a:avLst/>
          </a:prstGeom>
          <a:noFill/>
        </p:spPr>
        <p:txBody>
          <a:bodyPr wrap="square" rtlCol="0">
            <a:spAutoFit/>
          </a:bodyPr>
          <a:lstStyle/>
          <a:p>
            <a:r>
              <a:rPr lang="en-IE" sz="3200" b="1" dirty="0"/>
              <a:t>Biodiversity Improvements</a:t>
            </a:r>
          </a:p>
        </p:txBody>
      </p:sp>
    </p:spTree>
    <p:extLst>
      <p:ext uri="{BB962C8B-B14F-4D97-AF65-F5344CB8AC3E}">
        <p14:creationId xmlns:p14="http://schemas.microsoft.com/office/powerpoint/2010/main" val="227136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E1B8D2-7532-CAD1-4DAB-EF180DDD4586}"/>
              </a:ext>
            </a:extLst>
          </p:cNvPr>
          <p:cNvPicPr>
            <a:picLocks noChangeAspect="1"/>
          </p:cNvPicPr>
          <p:nvPr/>
        </p:nvPicPr>
        <p:blipFill rotWithShape="1">
          <a:blip r:embed="rId2" cstate="print"/>
          <a:srcRect l="66716" t="28502" r="18042" b="35756"/>
          <a:stretch/>
        </p:blipFill>
        <p:spPr>
          <a:xfrm>
            <a:off x="244487" y="142243"/>
            <a:ext cx="6716272" cy="4449221"/>
          </a:xfrm>
          <a:prstGeom prst="rect">
            <a:avLst/>
          </a:prstGeom>
        </p:spPr>
      </p:pic>
      <p:pic>
        <p:nvPicPr>
          <p:cNvPr id="4" name="Picture 3">
            <a:extLst>
              <a:ext uri="{FF2B5EF4-FFF2-40B4-BE49-F238E27FC236}">
                <a16:creationId xmlns:a16="http://schemas.microsoft.com/office/drawing/2014/main" id="{AA881BFC-45C0-6A83-4C19-49CED154B3ED}"/>
              </a:ext>
            </a:extLst>
          </p:cNvPr>
          <p:cNvPicPr>
            <a:picLocks noChangeAspect="1"/>
          </p:cNvPicPr>
          <p:nvPr/>
        </p:nvPicPr>
        <p:blipFill rotWithShape="1">
          <a:blip r:embed="rId2" cstate="print"/>
          <a:srcRect l="66618" t="67552" r="17814" b="4393"/>
          <a:stretch/>
        </p:blipFill>
        <p:spPr>
          <a:xfrm>
            <a:off x="7144270" y="3355145"/>
            <a:ext cx="4803243" cy="2445291"/>
          </a:xfrm>
          <a:prstGeom prst="rect">
            <a:avLst/>
          </a:prstGeom>
        </p:spPr>
      </p:pic>
    </p:spTree>
    <p:extLst>
      <p:ext uri="{BB962C8B-B14F-4D97-AF65-F5344CB8AC3E}">
        <p14:creationId xmlns:p14="http://schemas.microsoft.com/office/powerpoint/2010/main" val="1042092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308</Words>
  <Application>Microsoft Office PowerPoint</Application>
  <PresentationFormat>Widescreen</PresentationFormat>
  <Paragraphs>21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Symbol</vt:lpstr>
      <vt:lpstr>Office Theme</vt:lpstr>
      <vt:lpstr>Carrigmore Park Part 8</vt:lpstr>
      <vt:lpstr>Context of Project &amp; Location</vt:lpstr>
      <vt:lpstr>The Carrigmore Park Upgrade Will Consist Of:</vt:lpstr>
      <vt:lpstr>Part 8 Masterplan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Carrigmore Park Part 8</dc:title>
  <dc:creator>Hannah Johnston</dc:creator>
  <cp:lastModifiedBy>Lynda Prendergast</cp:lastModifiedBy>
  <cp:revision>7</cp:revision>
  <dcterms:created xsi:type="dcterms:W3CDTF">2023-09-22T10:52:13Z</dcterms:created>
  <dcterms:modified xsi:type="dcterms:W3CDTF">2024-02-16T21:37:13Z</dcterms:modified>
</cp:coreProperties>
</file>